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F57BF-66B3-4F99-BCD5-D0AE1503ACBB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B66C-5475-4021-B6D2-7C4B7155A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188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B66C-5475-4021-B6D2-7C4B7155A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297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309320"/>
            <a:ext cx="9144000" cy="47667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Ссылки: http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://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www.a-k-d.ru/tender/76302,</a:t>
            </a:r>
            <a:r>
              <a:rPr lang="ru-RU" sz="1200" dirty="0" smtClean="0">
                <a:solidFill>
                  <a:srgbClr val="FF0000"/>
                </a:solidFill>
              </a:rPr>
              <a:t> 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http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://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atomproperty.ru/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sale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73413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</a:p>
          <a:p>
            <a:pPr algn="l"/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http://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www.</a:t>
            </a:r>
            <a:r>
              <a:rPr lang="en-US" sz="1200" smtClean="0">
                <a:solidFill>
                  <a:schemeClr val="accent1">
                    <a:lumMod val="50000"/>
                  </a:schemeClr>
                </a:solidFill>
              </a:rPr>
              <a:t>aecc.tvel.ru 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Раздел  «Партнерам /Аукционы и торги»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ru-RU" sz="1200" dirty="0" smtClean="0"/>
          </a:p>
          <a:p>
            <a:endParaRPr lang="ru-RU" sz="12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830311"/>
              </p:ext>
            </p:extLst>
          </p:nvPr>
        </p:nvGraphicFramePr>
        <p:xfrm>
          <a:off x="6268775" y="908722"/>
          <a:ext cx="2843807" cy="581765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43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2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Земельные участки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3399FF"/>
                        </a:gs>
                        <a:gs pos="16000">
                          <a:srgbClr val="00CCCC"/>
                        </a:gs>
                        <a:gs pos="47000">
                          <a:srgbClr val="9999FF"/>
                        </a:gs>
                        <a:gs pos="60001">
                          <a:srgbClr val="2E6792"/>
                        </a:gs>
                        <a:gs pos="71001">
                          <a:srgbClr val="3333CC"/>
                        </a:gs>
                        <a:gs pos="81000">
                          <a:srgbClr val="1170FF"/>
                        </a:gs>
                        <a:gs pos="100000">
                          <a:srgbClr val="006699"/>
                        </a:gs>
                      </a:gsLst>
                      <a:lin ang="60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4101">
                <a:tc>
                  <a:txBody>
                    <a:bodyPr/>
                    <a:lstStyle/>
                    <a:p>
                      <a:pPr algn="l"/>
                      <a:r>
                        <a:rPr lang="ru-RU" sz="115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1. З/У</a:t>
                      </a:r>
                      <a:r>
                        <a:rPr lang="ru-RU" sz="115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, общая площадь: 7 344</a:t>
                      </a:r>
                      <a:r>
                        <a:rPr lang="ru-RU" sz="115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кв. м,</a:t>
                      </a:r>
                    </a:p>
                    <a:p>
                      <a:pPr algn="l"/>
                      <a:r>
                        <a:rPr lang="ru-RU" sz="115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Кадастровый номер: </a:t>
                      </a:r>
                      <a:r>
                        <a:rPr lang="ru-RU" sz="115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38:26:040302:203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ru-RU" sz="115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Право: </a:t>
                      </a:r>
                      <a:r>
                        <a:rPr lang="ru-RU" sz="115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собственность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5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Обременения: </a:t>
                      </a:r>
                      <a:r>
                        <a:rPr lang="ru-RU" sz="115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нет </a:t>
                      </a:r>
                      <a:br>
                        <a:rPr lang="ru-RU" sz="115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15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ВРИ: </a:t>
                      </a:r>
                      <a:r>
                        <a:rPr lang="ru-RU" sz="115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для эксплуатации объекта Здание трансформаторной подстанции РП-6</a:t>
                      </a:r>
                      <a:endParaRPr lang="ru-RU" sz="115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21">
                <a:tc>
                  <a:txBody>
                    <a:bodyPr/>
                    <a:lstStyle/>
                    <a:p>
                      <a:pPr algn="ctr"/>
                      <a:r>
                        <a:rPr lang="ru-RU" sz="115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Объекты НИ</a:t>
                      </a:r>
                      <a:endParaRPr lang="ru-RU" sz="115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3399FF"/>
                        </a:gs>
                        <a:gs pos="16000">
                          <a:srgbClr val="00CCCC"/>
                        </a:gs>
                        <a:gs pos="47000">
                          <a:srgbClr val="9999FF"/>
                        </a:gs>
                        <a:gs pos="60001">
                          <a:srgbClr val="2E6792"/>
                        </a:gs>
                        <a:gs pos="71001">
                          <a:srgbClr val="3333CC"/>
                        </a:gs>
                        <a:gs pos="81000">
                          <a:srgbClr val="1170FF"/>
                        </a:gs>
                        <a:gs pos="100000">
                          <a:srgbClr val="006699"/>
                        </a:gs>
                      </a:gsLst>
                      <a:lin ang="60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519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5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здание общей</a:t>
                      </a:r>
                      <a:r>
                        <a:rPr lang="ru-RU" sz="115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площадью 106,6 кв. м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5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сооружение протяженностью 53 п. м.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5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Право: </a:t>
                      </a:r>
                      <a:r>
                        <a:rPr lang="ru-RU" sz="115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собственность</a:t>
                      </a:r>
                    </a:p>
                    <a:p>
                      <a:pPr marL="0" algn="l" defTabSz="914400" rtl="0" eaLnBrk="1" latinLnBrk="0" hangingPunct="1"/>
                      <a:endParaRPr lang="ru-RU" sz="115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15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Обременения: </a:t>
                      </a:r>
                      <a:r>
                        <a:rPr lang="ru-RU" sz="115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нет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5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5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Состояние: </a:t>
                      </a:r>
                      <a:r>
                        <a:rPr lang="ru-RU" sz="115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удовлетворительное </a:t>
                      </a:r>
                      <a:endParaRPr lang="ru-RU" sz="115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21">
                <a:tc>
                  <a:txBody>
                    <a:bodyPr/>
                    <a:lstStyle/>
                    <a:p>
                      <a:pPr algn="ctr"/>
                      <a:r>
                        <a:rPr lang="ru-RU" sz="115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Инженерные коммуникации</a:t>
                      </a:r>
                      <a:endParaRPr lang="ru-RU" sz="115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3399FF"/>
                        </a:gs>
                        <a:gs pos="16000">
                          <a:srgbClr val="00CCCC"/>
                        </a:gs>
                        <a:gs pos="47000">
                          <a:srgbClr val="9999FF"/>
                        </a:gs>
                        <a:gs pos="60001">
                          <a:srgbClr val="2E6792"/>
                        </a:gs>
                        <a:gs pos="71001">
                          <a:srgbClr val="3333CC"/>
                        </a:gs>
                        <a:gs pos="81000">
                          <a:srgbClr val="1170FF"/>
                        </a:gs>
                        <a:gs pos="100000">
                          <a:srgbClr val="006699"/>
                        </a:gs>
                      </a:gsLst>
                      <a:lin ang="60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47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5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Электричество: </a:t>
                      </a:r>
                      <a:r>
                        <a:rPr lang="ru-RU" sz="115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есть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5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Разрешенная мощность: </a:t>
                      </a:r>
                      <a:r>
                        <a:rPr lang="ru-RU" sz="115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6,8 мВт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5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Канализация: </a:t>
                      </a:r>
                      <a:r>
                        <a:rPr lang="ru-RU" sz="115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есть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121">
                <a:tc>
                  <a:txBody>
                    <a:bodyPr/>
                    <a:lstStyle/>
                    <a:p>
                      <a:pPr algn="ctr"/>
                      <a:r>
                        <a:rPr lang="ru-RU" sz="115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Контактная информация</a:t>
                      </a:r>
                      <a:endParaRPr lang="ru-RU" sz="115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3399FF"/>
                        </a:gs>
                        <a:gs pos="16000">
                          <a:srgbClr val="00CCCC"/>
                        </a:gs>
                        <a:gs pos="47000">
                          <a:srgbClr val="9999FF"/>
                        </a:gs>
                        <a:gs pos="60001">
                          <a:srgbClr val="2E6792"/>
                        </a:gs>
                        <a:gs pos="71001">
                          <a:srgbClr val="3333CC"/>
                        </a:gs>
                        <a:gs pos="81000">
                          <a:srgbClr val="1170FF"/>
                        </a:gs>
                        <a:gs pos="100000">
                          <a:srgbClr val="006699"/>
                        </a:gs>
                      </a:gsLst>
                      <a:lin ang="60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51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5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Баранова Я.А.: 8 (3955) 599169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5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Карчава С.Г.: 8 (3955) 549641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5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5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5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5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15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YABaranova@rosatom.ru</a:t>
                      </a:r>
                      <a:endParaRPr lang="ru-RU" sz="1150" b="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066460"/>
              </p:ext>
            </p:extLst>
          </p:nvPr>
        </p:nvGraphicFramePr>
        <p:xfrm>
          <a:off x="35496" y="908719"/>
          <a:ext cx="6179877" cy="8229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179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0864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Тип процедуры продажи: </a:t>
                      </a:r>
                      <a:r>
                        <a:rPr lang="ru-RU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открытый аукцион в электронной форме</a:t>
                      </a:r>
                      <a:r>
                        <a:rPr 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Начальная стоимость Актива: </a:t>
                      </a:r>
                      <a:r>
                        <a:rPr lang="ru-RU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16 026 000,00  руб. с учетом НДС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Период приема заявок</a:t>
                      </a:r>
                      <a:r>
                        <a:rPr lang="ru-RU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с  26.04.2024 по 27.0</a:t>
                      </a:r>
                      <a:r>
                        <a:rPr lang="en-US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.2024 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Дата, время  аукциона: </a:t>
                      </a:r>
                      <a:r>
                        <a:rPr lang="ru-RU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04.06.2024  09:00 (</a:t>
                      </a:r>
                      <a:r>
                        <a:rPr lang="ru-RU" sz="12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мск</a:t>
                      </a:r>
                      <a:r>
                        <a:rPr lang="ru-RU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время)</a:t>
                      </a:r>
                      <a:endParaRPr lang="ru-RU" sz="12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496" y="5240021"/>
            <a:ext cx="61798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Имущественный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комплекс «Трансформаторная подстанция РП-6»,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расположенный по адресу: Иркутская область, г. Ангарск, 252 квартал, строение 2/11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altLang="ru-RU" sz="1400" b="1" dirty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ru-RU" altLang="ru-RU" sz="1200" b="1" dirty="0">
                <a:solidFill>
                  <a:schemeClr val="accent1">
                    <a:lumMod val="50000"/>
                  </a:schemeClr>
                </a:solidFill>
              </a:rPr>
              <a:t>Географические</a:t>
            </a:r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b="1" dirty="0">
                <a:solidFill>
                  <a:schemeClr val="accent1">
                    <a:lumMod val="50000"/>
                  </a:schemeClr>
                </a:solidFill>
              </a:rPr>
              <a:t>координаты</a:t>
            </a:r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b="1" dirty="0">
                <a:solidFill>
                  <a:schemeClr val="accent1">
                    <a:lumMod val="50000"/>
                  </a:schemeClr>
                </a:solidFill>
              </a:rPr>
              <a:t>Им</a:t>
            </a: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ущественного комплекса</a:t>
            </a: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1200" b="1" dirty="0" smtClean="0">
                <a:solidFill>
                  <a:schemeClr val="accent1">
                    <a:lumMod val="50000"/>
                  </a:schemeClr>
                </a:solidFill>
              </a:rPr>
              <a:t>52.490126, 103.844460</a:t>
            </a:r>
            <a:endParaRPr lang="ru-RU" sz="1200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5496" y="9236"/>
            <a:ext cx="9077086" cy="8994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b="1" dirty="0" smtClean="0">
              <a:solidFill>
                <a:schemeClr val="bg1"/>
              </a:solidFill>
            </a:endParaRPr>
          </a:p>
          <a:p>
            <a:r>
              <a:rPr lang="ru-RU" sz="1800" b="1" dirty="0">
                <a:solidFill>
                  <a:schemeClr val="bg1"/>
                </a:solidFill>
              </a:rPr>
              <a:t>Информационное сообщение о проведении аукциона АО «АЭХК» №86</a:t>
            </a:r>
          </a:p>
          <a:p>
            <a:r>
              <a:rPr lang="ru-RU" sz="1800" b="1" dirty="0">
                <a:solidFill>
                  <a:schemeClr val="bg1"/>
                </a:solidFill>
              </a:rPr>
              <a:t>по продаже Имущественного комплекса «Трансформаторная подстанция РП-6», </a:t>
            </a:r>
          </a:p>
          <a:p>
            <a:r>
              <a:rPr lang="ru-RU" sz="1300" b="1" dirty="0">
                <a:solidFill>
                  <a:schemeClr val="bg1"/>
                </a:solidFill>
              </a:rPr>
              <a:t>расположенного по адресу: Иркутская область, г. Ангарск, 252 квартал, строение </a:t>
            </a:r>
            <a:r>
              <a:rPr lang="ru-RU" sz="1300" b="1" dirty="0" smtClean="0">
                <a:solidFill>
                  <a:schemeClr val="bg1"/>
                </a:solidFill>
              </a:rPr>
              <a:t>2/11</a:t>
            </a:r>
            <a:endParaRPr lang="ru-RU" sz="1300" b="1" dirty="0">
              <a:solidFill>
                <a:schemeClr val="bg1"/>
              </a:solidFill>
            </a:endParaRPr>
          </a:p>
          <a:p>
            <a:endParaRPr lang="ru-RU" sz="1800" b="1" dirty="0">
              <a:solidFill>
                <a:schemeClr val="bg1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07504" y="6009462"/>
            <a:ext cx="6107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00" b="44400"/>
          <a:stretch/>
        </p:blipFill>
        <p:spPr>
          <a:xfrm>
            <a:off x="70595" y="1861059"/>
            <a:ext cx="6144778" cy="3393532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12011" flipH="1">
            <a:off x="1559724" y="4033108"/>
            <a:ext cx="415379" cy="41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Прямая со стрелкой 16"/>
          <p:cNvCxnSpPr/>
          <p:nvPr/>
        </p:nvCxnSpPr>
        <p:spPr>
          <a:xfrm flipH="1" flipV="1">
            <a:off x="1979712" y="4412559"/>
            <a:ext cx="1656184" cy="9714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 rot="19435660">
            <a:off x="1902515" y="2279071"/>
            <a:ext cx="8912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Автодром 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9395887">
            <a:off x="2359322" y="2894905"/>
            <a:ext cx="13308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38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:26:040302:203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2263157">
            <a:off x="4831262" y="2913126"/>
            <a:ext cx="10862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Автодорога А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2282640">
            <a:off x="3752123" y="4013952"/>
            <a:ext cx="7328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252 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</a:rPr>
              <a:t>кв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-л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82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245</Words>
  <Application>Microsoft Office PowerPoint</Application>
  <PresentationFormat>Экран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Имущественный комплекс «Здание насосной теплой воды на ТПК», расположенный по адресу:  Иркутская область, г. Ангарск, 255 квартал, строение 4</dc:title>
  <dc:creator>Баранова Янина Анатольевна</dc:creator>
  <cp:lastModifiedBy>Баранова Янина Анатольевна</cp:lastModifiedBy>
  <cp:revision>109</cp:revision>
  <cp:lastPrinted>2022-06-14T00:32:37Z</cp:lastPrinted>
  <dcterms:created xsi:type="dcterms:W3CDTF">2018-02-19T08:31:57Z</dcterms:created>
  <dcterms:modified xsi:type="dcterms:W3CDTF">2024-04-25T04:07:44Z</dcterms:modified>
</cp:coreProperties>
</file>